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8"/>
  </p:notesMasterIdLst>
  <p:sldIdLst>
    <p:sldId id="286" r:id="rId2"/>
    <p:sldId id="257" r:id="rId3"/>
    <p:sldId id="288" r:id="rId4"/>
    <p:sldId id="258" r:id="rId5"/>
    <p:sldId id="289" r:id="rId6"/>
    <p:sldId id="290" r:id="rId7"/>
    <p:sldId id="291" r:id="rId8"/>
    <p:sldId id="280" r:id="rId9"/>
    <p:sldId id="2007577264" r:id="rId10"/>
    <p:sldId id="2007577263" r:id="rId11"/>
    <p:sldId id="2007577265" r:id="rId12"/>
    <p:sldId id="2007577268" r:id="rId13"/>
    <p:sldId id="2007577269" r:id="rId14"/>
    <p:sldId id="2007577267" r:id="rId15"/>
    <p:sldId id="278" r:id="rId16"/>
    <p:sldId id="267" r:id="rId17"/>
    <p:sldId id="2007577270" r:id="rId18"/>
    <p:sldId id="260" r:id="rId19"/>
    <p:sldId id="2007577273" r:id="rId20"/>
    <p:sldId id="2007577271" r:id="rId21"/>
    <p:sldId id="262" r:id="rId22"/>
    <p:sldId id="2007577272" r:id="rId23"/>
    <p:sldId id="2007577274" r:id="rId24"/>
    <p:sldId id="2007577275" r:id="rId25"/>
    <p:sldId id="272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C3E6FA"/>
    <a:srgbClr val="FFCC99"/>
    <a:srgbClr val="0000FF"/>
    <a:srgbClr val="CD5161"/>
    <a:srgbClr val="6E3D65"/>
    <a:srgbClr val="42B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3" autoAdjust="0"/>
    <p:restoredTop sz="93457" autoAdjust="0"/>
  </p:normalViewPr>
  <p:slideViewPr>
    <p:cSldViewPr snapToGrid="0">
      <p:cViewPr>
        <p:scale>
          <a:sx n="33" d="100"/>
          <a:sy n="33" d="100"/>
        </p:scale>
        <p:origin x="-917" y="-9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2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9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31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6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3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C55D37-6001-4947-8E92-4C3B3F149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9FE3-5CAD-4FAB-8DF9-58D03A34A1FA}" type="datetime1">
              <a:rPr lang="en-US"/>
              <a:pPr>
                <a:defRPr/>
              </a:pPr>
              <a:t>9/25/2021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995DE78-54EB-4D0F-B7B8-4BCD3C1D4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6A4BE49-FD8D-4975-A1FB-2204DBA31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2C5F-77C6-4163-B0C8-D6F99C20E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3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BDB16746-8D2D-48BA-A1B5-6AB731106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sp>
        <p:nvSpPr>
          <p:cNvPr id="18" name="文本框 8">
            <a:extLst>
              <a:ext uri="{FF2B5EF4-FFF2-40B4-BE49-F238E27FC236}">
                <a16:creationId xmlns:a16="http://schemas.microsoft.com/office/drawing/2014/main" xmlns="" id="{FC5E0778-5692-4461-9394-06950CA173CC}"/>
              </a:ext>
            </a:extLst>
          </p:cNvPr>
          <p:cNvSpPr txBox="1"/>
          <p:nvPr/>
        </p:nvSpPr>
        <p:spPr>
          <a:xfrm>
            <a:off x="945525" y="569215"/>
            <a:ext cx="1045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Thứ</a:t>
            </a:r>
            <a:r>
              <a:rPr lang="en-US" altLang="zh-CN" sz="4000" b="1" dirty="0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ba</a:t>
            </a:r>
            <a:r>
              <a:rPr lang="en-US" altLang="zh-CN" sz="4000" b="1" dirty="0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ngày</a:t>
            </a:r>
            <a:r>
              <a:rPr lang="en-US" altLang="zh-CN" sz="4000" b="1" dirty="0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14 </a:t>
            </a:r>
            <a:r>
              <a:rPr lang="en-US" altLang="zh-CN" sz="4000" b="1" dirty="0" err="1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tháng</a:t>
            </a:r>
            <a:r>
              <a:rPr lang="en-US" altLang="zh-CN" sz="4000" b="1" dirty="0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9 </a:t>
            </a:r>
            <a:r>
              <a:rPr lang="en-US" altLang="zh-CN" sz="4000" b="1" dirty="0" err="1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năm</a:t>
            </a:r>
            <a:r>
              <a:rPr lang="en-US" altLang="zh-CN" sz="4000" b="1" dirty="0" smtClean="0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2021</a:t>
            </a:r>
            <a:endParaRPr lang="en-US" altLang="zh-CN" sz="4000" b="1" dirty="0">
              <a:ln w="1905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xmlns="" id="{00AE0F70-EB41-445A-8270-47B03CC83A1C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 err="1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2000" dirty="0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2000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D59940D-4391-4FE3-B65A-F5852C6C3FFC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F631EE7-2B9E-458B-8AC3-E2CB3D0E8AB3}"/>
              </a:ext>
            </a:extLst>
          </p:cNvPr>
          <p:cNvSpPr/>
          <p:nvPr/>
        </p:nvSpPr>
        <p:spPr>
          <a:xfrm>
            <a:off x="3256070" y="4930507"/>
            <a:ext cx="5727910" cy="7687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b="1" cap="none" spc="0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400" b="1" cap="none" spc="0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cap="none" spc="0" dirty="0" err="1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5400" b="1" cap="none" spc="0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Nhuệ</a:t>
            </a:r>
            <a:r>
              <a:rPr lang="en-US" sz="5400" b="1" cap="none" spc="0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A82775EF-2F2D-4F74-966F-FEA10449D0A3}"/>
              </a:ext>
            </a:extLst>
          </p:cNvPr>
          <p:cNvSpPr/>
          <p:nvPr/>
        </p:nvSpPr>
        <p:spPr>
          <a:xfrm flipH="1">
            <a:off x="1295399" y="457359"/>
            <a:ext cx="10311093" cy="3095402"/>
          </a:xfrm>
          <a:prstGeom prst="cloudCallout">
            <a:avLst>
              <a:gd name="adj1" fmla="val 33718"/>
              <a:gd name="adj2" fmla="val 58523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nhà yêu nước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A26114D2-F78F-4E99-BA50-B66B27C1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" y="2638425"/>
            <a:ext cx="2712584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899AA61-E09F-404A-BDC1-17D0EB3A83B0}"/>
              </a:ext>
            </a:extLst>
          </p:cNvPr>
          <p:cNvGrpSpPr/>
          <p:nvPr/>
        </p:nvGrpSpPr>
        <p:grpSpPr>
          <a:xfrm>
            <a:off x="-782059" y="-128904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xmlns="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xmlns="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xmlns="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 Box 9">
            <a:extLst>
              <a:ext uri="{FF2B5EF4-FFF2-40B4-BE49-F238E27FC236}">
                <a16:creationId xmlns:a16="http://schemas.microsoft.com/office/drawing/2014/main" xmlns="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9" y="146410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xmlns="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8" y="232100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oét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xmlns="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22329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xmlns="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989928"/>
            <a:ext cx="71531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 với nước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4B413EE8-DC57-4B25-8A4A-EF3AB566C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43" y="-700184"/>
            <a:ext cx="4826586" cy="51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hãy nêu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viết hoa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 từ riêng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xmlns="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A82775EF-2F2D-4F74-966F-FEA10449D0A3}"/>
              </a:ext>
            </a:extLst>
          </p:cNvPr>
          <p:cNvSpPr/>
          <p:nvPr/>
        </p:nvSpPr>
        <p:spPr>
          <a:xfrm flipH="1">
            <a:off x="4356100" y="457358"/>
            <a:ext cx="7250390" cy="4571842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16862" y="884131"/>
            <a:ext cx="8348138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Văn Can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 Bản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 Quốc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 Nguyên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 Cấn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xmlns="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2" y="186011"/>
            <a:ext cx="9155238" cy="5471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B4A7E6-FB99-4683-BF3A-AC07EE33ABC4}"/>
              </a:ext>
            </a:extLst>
          </p:cNvPr>
          <p:cNvSpPr txBox="1"/>
          <p:nvPr/>
        </p:nvSpPr>
        <p:spPr>
          <a:xfrm>
            <a:off x="3695700" y="3175000"/>
            <a:ext cx="5105399" cy="101566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>
                <a:ln w="41275">
                  <a:noFill/>
                </a:ln>
                <a:solidFill>
                  <a:schemeClr val="bg1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Nghe – viết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00991F8-C39A-4110-9268-BCF6CCA7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-241300"/>
            <a:ext cx="3786137" cy="53054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D307F2-13CE-4993-9F03-8915EBFC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97" y="347657"/>
            <a:ext cx="9121941" cy="4716457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xmlns="" id="{4006FB88-8AAB-42D4-BBA2-5CB090A8D618}"/>
              </a:ext>
            </a:extLst>
          </p:cNvPr>
          <p:cNvSpPr txBox="1"/>
          <p:nvPr/>
        </p:nvSpPr>
        <p:spPr>
          <a:xfrm>
            <a:off x="1741567" y="1343352"/>
            <a:ext cx="6121400" cy="2387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 dirty="0" err="1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Bài</a:t>
            </a:r>
            <a:r>
              <a:rPr lang="en-US" altLang="zh-CN" sz="11500" b="1" dirty="0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tập</a:t>
            </a:r>
            <a:r>
              <a:rPr lang="en-US" altLang="zh-CN" sz="11500" b="1" dirty="0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11500" b="1" dirty="0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 smtClean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11500" b="1" dirty="0">
              <a:ln w="5715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2BE01A9-E8B0-4109-B13E-A1FF641E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D84997-D112-4737-B859-079831F11B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F878C0-BE82-4AC2-AB87-47E119AD3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182" t="44276" r="21951" b="39057"/>
          <a:stretch/>
        </p:blipFill>
        <p:spPr>
          <a:xfrm>
            <a:off x="417198" y="2572191"/>
            <a:ext cx="11357604" cy="249734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E496589A-E018-4AB5-B688-082B89AF7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219903" y="878667"/>
            <a:ext cx="1811617" cy="1545504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EB410903-88EA-42CF-BA9C-B1414A51C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xmlns="" id="{C5099D84-0F97-41B9-B8E9-A9214C5B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10649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xmlns="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xmlns="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Nguyễn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Hiền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khoa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095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45498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xmlns="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xmlns="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làng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Mộ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Giang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095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artoon interior shop or supermarket Royalty Free Vector">
            <a:extLst>
              <a:ext uri="{FF2B5EF4-FFF2-40B4-BE49-F238E27FC236}">
                <a16:creationId xmlns:a16="http://schemas.microsoft.com/office/drawing/2014/main" xmlns="" id="{CFB2C5C4-F7B4-4F58-B2D5-968EF570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2DB37A20-D63E-49BD-AC0F-F59619FF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9537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A6947E7A-21A6-4C1C-B6CF-CB1472E9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369" y="2895600"/>
            <a:ext cx="713184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9F89A563-93A7-4FE6-A31C-0D5A1B18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8624059" y="3128168"/>
            <a:ext cx="2524125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6C478B1-DF50-44D3-9F8D-681DAD34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136" y="34924"/>
            <a:ext cx="8769728" cy="1295400"/>
          </a:xfrm>
          <a:solidFill>
            <a:srgbClr val="FFFF00"/>
          </a:solidFill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28575">
                  <a:solidFill>
                    <a:srgbClr val="FF9409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Soup of Justice" pitchFamily="2" charset="0"/>
                <a:cs typeface="Times New Roman" pitchFamily="18" charset="0"/>
              </a:rPr>
              <a:t>HEO PEPPA ĐI MUA SẮM</a:t>
            </a:r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xmlns="" id="{C8FA3C4B-5233-44E8-92C0-8D555AE5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70" y="4704159"/>
            <a:ext cx="22098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35ECD4-8433-49C3-A5D4-586DB27D8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155700" y="2463800"/>
            <a:ext cx="9423400" cy="28321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0ECF3B5C-1230-48C9-917D-201F97C3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2400"/>
            <a:ext cx="10534650" cy="2311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E30F55-CAB6-4B5C-B966-125EA0AC78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30962" y="597833"/>
            <a:ext cx="83481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Chép vần của từng tiếng vừa tìm được vào mô hình cấu tạo vần dưới dây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1FCD2680-409B-4611-BB71-93F6704DC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9" y="0"/>
            <a:ext cx="3044972" cy="35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66FAED-B412-4858-B139-2B158C459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1" y="618152"/>
            <a:ext cx="5258159" cy="4553565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xmlns="" id="{ECEAC647-B416-4C79-847B-5ABE15CF8DA7}"/>
              </a:ext>
            </a:extLst>
          </p:cNvPr>
          <p:cNvSpPr txBox="1"/>
          <p:nvPr/>
        </p:nvSpPr>
        <p:spPr>
          <a:xfrm>
            <a:off x="5626100" y="1282700"/>
            <a:ext cx="6045200" cy="3276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THẢO</a:t>
            </a:r>
            <a:r>
              <a:rPr lang="zh-CN" altLang="en-US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LUẬN</a:t>
            </a:r>
          </a:p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12727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384300" y="215900"/>
            <a:ext cx="9423400" cy="2832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568A55-BAD7-48C1-8AE6-43A04D60E790}"/>
              </a:ext>
            </a:extLst>
          </p:cNvPr>
          <p:cNvSpPr/>
          <p:nvPr/>
        </p:nvSpPr>
        <p:spPr>
          <a:xfrm>
            <a:off x="14054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877EE1-0480-4EAF-B8D7-F9E165F08480}"/>
              </a:ext>
            </a:extLst>
          </p:cNvPr>
          <p:cNvSpPr/>
          <p:nvPr/>
        </p:nvSpPr>
        <p:spPr>
          <a:xfrm>
            <a:off x="3750734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2CF78A-EBA0-424D-BC9D-E0B3419A3E49}"/>
              </a:ext>
            </a:extLst>
          </p:cNvPr>
          <p:cNvSpPr/>
          <p:nvPr/>
        </p:nvSpPr>
        <p:spPr>
          <a:xfrm>
            <a:off x="6096000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8BE992-9A70-4A2C-92F2-AB82399878D8}"/>
              </a:ext>
            </a:extLst>
          </p:cNvPr>
          <p:cNvSpPr/>
          <p:nvPr/>
        </p:nvSpPr>
        <p:spPr>
          <a:xfrm>
            <a:off x="84412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CBCEFA-A76E-42A7-8D26-673C06C95C87}"/>
              </a:ext>
            </a:extLst>
          </p:cNvPr>
          <p:cNvSpPr/>
          <p:nvPr/>
        </p:nvSpPr>
        <p:spPr>
          <a:xfrm>
            <a:off x="14054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nguyên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012D8F-8974-4A52-B5DA-B9B70234E3C8}"/>
              </a:ext>
            </a:extLst>
          </p:cNvPr>
          <p:cNvSpPr/>
          <p:nvPr/>
        </p:nvSpPr>
        <p:spPr>
          <a:xfrm>
            <a:off x="3750734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2AB2E8-9C8E-472C-8A6A-E337F484E2D2}"/>
              </a:ext>
            </a:extLst>
          </p:cNvPr>
          <p:cNvSpPr/>
          <p:nvPr/>
        </p:nvSpPr>
        <p:spPr>
          <a:xfrm>
            <a:off x="6096000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61C477-A5ED-47ED-9246-7678B5739923}"/>
              </a:ext>
            </a:extLst>
          </p:cNvPr>
          <p:cNvSpPr/>
          <p:nvPr/>
        </p:nvSpPr>
        <p:spPr>
          <a:xfrm>
            <a:off x="84412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78571A-0CF5-4058-9908-1C47BD045505}"/>
              </a:ext>
            </a:extLst>
          </p:cNvPr>
          <p:cNvSpPr/>
          <p:nvPr/>
        </p:nvSpPr>
        <p:spPr>
          <a:xfrm>
            <a:off x="14097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Hiền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6A008B-8C60-4ACA-847B-A4F50B33724F}"/>
              </a:ext>
            </a:extLst>
          </p:cNvPr>
          <p:cNvSpPr/>
          <p:nvPr/>
        </p:nvSpPr>
        <p:spPr>
          <a:xfrm>
            <a:off x="3754967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F86BB2-2C6F-4DA2-9FC5-4E32305C721A}"/>
              </a:ext>
            </a:extLst>
          </p:cNvPr>
          <p:cNvSpPr/>
          <p:nvPr/>
        </p:nvSpPr>
        <p:spPr>
          <a:xfrm>
            <a:off x="6100233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iê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531F9D-5006-4B2D-8CD4-613ECD59E6A0}"/>
              </a:ext>
            </a:extLst>
          </p:cNvPr>
          <p:cNvSpPr/>
          <p:nvPr/>
        </p:nvSpPr>
        <p:spPr>
          <a:xfrm>
            <a:off x="84455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56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khoa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thi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làng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Mộ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huyện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Bình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2790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F9A6A60-9852-4D4E-9A34-2CFAB228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15">
            <a:off x="7542489" y="372271"/>
            <a:ext cx="4586514" cy="2127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0A773F-A512-4739-B996-8EF863F63C78}"/>
              </a:ext>
            </a:extLst>
          </p:cNvPr>
          <p:cNvSpPr txBox="1"/>
          <p:nvPr/>
        </p:nvSpPr>
        <p:spPr>
          <a:xfrm>
            <a:off x="983115" y="2886872"/>
            <a:ext cx="104468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vần của các tiếng đều có âm chính.</a:t>
            </a:r>
            <a:endParaRPr lang="en-US" sz="4400" b="1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vần có âm đệm có vần không có; </a:t>
            </a:r>
            <a:endParaRPr lang="en-US" sz="4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vần có âm cuối, có vần không.</a:t>
            </a:r>
            <a:endParaRPr lang="en-US" sz="4400" b="1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72C2205F-FCBF-45D7-B1B6-26C0D76AC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2" y="90133"/>
            <a:ext cx="4142998" cy="26917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9DA45F-DAC4-4FE3-AB0E-8F1B8D1A15BF}"/>
              </a:ext>
            </a:extLst>
          </p:cNvPr>
          <p:cNvSpPr txBox="1"/>
          <p:nvPr/>
        </p:nvSpPr>
        <p:spPr>
          <a:xfrm>
            <a:off x="685800" y="1024619"/>
            <a:ext cx="10446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F940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9F44CB-74DE-4F3B-AE04-0EE8B6365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690564"/>
            <a:ext cx="4645025" cy="46450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0FB16A-A98F-4012-8DC7-74EA3660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>
          <a:xfrm>
            <a:off x="4103790" y="1174753"/>
            <a:ext cx="7677120" cy="340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662C8D-D4CD-4207-9D93-E957FED7B48A}"/>
              </a:ext>
            </a:extLst>
          </p:cNvPr>
          <p:cNvSpPr txBox="1"/>
          <p:nvPr/>
        </p:nvSpPr>
        <p:spPr>
          <a:xfrm>
            <a:off x="5369560" y="2068559"/>
            <a:ext cx="104468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TẠM  BIỆT</a:t>
            </a:r>
          </a:p>
        </p:txBody>
      </p:sp>
    </p:spTree>
    <p:extLst>
      <p:ext uri="{BB962C8B-B14F-4D97-AF65-F5344CB8AC3E}">
        <p14:creationId xmlns:p14="http://schemas.microsoft.com/office/powerpoint/2010/main" val="3686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4F3B1BD-3BFF-4B1E-B58B-07C0AE60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9D51EB-C7AC-4210-B25D-1BD94E13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334963" y="3296478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7E5D9F50-AC4A-4096-96F8-BED5CA21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05" y="2724150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F696E6C-A632-4C6B-AF41-8E4FB54FC9FD}"/>
              </a:ext>
            </a:extLst>
          </p:cNvPr>
          <p:cNvSpPr/>
          <p:nvPr/>
        </p:nvSpPr>
        <p:spPr>
          <a:xfrm>
            <a:off x="2681288" y="4988753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xmlns="" id="{8347DC58-40CF-4799-90E2-B27CE049328C}"/>
              </a:ext>
            </a:extLst>
          </p:cNvPr>
          <p:cNvSpPr/>
          <p:nvPr/>
        </p:nvSpPr>
        <p:spPr>
          <a:xfrm>
            <a:off x="3684105" y="68262"/>
            <a:ext cx="5562600" cy="2478088"/>
          </a:xfrm>
          <a:prstGeom prst="wedgeEllipseCallout">
            <a:avLst>
              <a:gd name="adj1" fmla="val 34687"/>
              <a:gd name="adj2" fmla="val 776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xmlns="" id="{B6CCC6EE-6E88-4150-9B28-2946262DB3CC}"/>
              </a:ext>
            </a:extLst>
          </p:cNvPr>
          <p:cNvSpPr/>
          <p:nvPr/>
        </p:nvSpPr>
        <p:spPr>
          <a:xfrm>
            <a:off x="3912706" y="201612"/>
            <a:ext cx="4633913" cy="2209800"/>
          </a:xfrm>
          <a:prstGeom prst="wedgeEllipseCallout">
            <a:avLst>
              <a:gd name="adj1" fmla="val 44360"/>
              <a:gd name="adj2" fmla="val 8338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xmlns="" id="{3CDB1F64-CD79-446E-845A-968B66CABD8C}"/>
              </a:ext>
            </a:extLst>
          </p:cNvPr>
          <p:cNvSpPr/>
          <p:nvPr/>
        </p:nvSpPr>
        <p:spPr>
          <a:xfrm>
            <a:off x="2681288" y="5110991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xmlns="" id="{33DE79B6-C2A3-4B02-B17D-00791F1FD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BFE87592-BD11-47E8-BE7D-0865ECCB11D6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xmlns="" id="{6ACE999B-B161-4B47-96BB-949334F8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7620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xmlns="" id="{71E07A9D-C5F9-44D6-89A0-1C1AD5CEE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43621" y="4314253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0300D3-511A-4BF6-A3EA-FCF55F76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485901" y="3429000"/>
            <a:ext cx="2720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46339E04-4596-4625-A11A-78570A39628A}"/>
              </a:ext>
            </a:extLst>
          </p:cNvPr>
          <p:cNvSpPr/>
          <p:nvPr/>
        </p:nvSpPr>
        <p:spPr>
          <a:xfrm>
            <a:off x="1895475" y="666750"/>
            <a:ext cx="2876550" cy="1600200"/>
          </a:xfrm>
          <a:prstGeom prst="wedgeEllipseCallout">
            <a:avLst>
              <a:gd name="adj1" fmla="val 910"/>
              <a:gd name="adj2" fmla="val 12154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xmlns="" id="{8410FF15-9D63-46D9-8B23-EA027144B49B}"/>
              </a:ext>
            </a:extLst>
          </p:cNvPr>
          <p:cNvSpPr/>
          <p:nvPr/>
        </p:nvSpPr>
        <p:spPr>
          <a:xfrm>
            <a:off x="5208588" y="190500"/>
            <a:ext cx="3028950" cy="2076450"/>
          </a:xfrm>
          <a:prstGeom prst="wedgeEllipseCallout">
            <a:avLst>
              <a:gd name="adj1" fmla="val 63865"/>
              <a:gd name="adj2" fmla="val 379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xmlns="" id="{8D6B2F5E-732B-4FFB-B730-D9471228EE48}"/>
              </a:ext>
            </a:extLst>
          </p:cNvPr>
          <p:cNvSpPr/>
          <p:nvPr/>
        </p:nvSpPr>
        <p:spPr>
          <a:xfrm>
            <a:off x="2547660" y="1349375"/>
            <a:ext cx="5791200" cy="1600200"/>
          </a:xfrm>
          <a:prstGeom prst="wedgeRoundRectCallout">
            <a:avLst>
              <a:gd name="adj1" fmla="val -40178"/>
              <a:gd name="adj2" fmla="val 8219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i/e/ê viết là k</a:t>
            </a:r>
          </a:p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các âm còn lại viết là c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xmlns="" id="{E6C7775A-AC18-43B2-960C-482DCA1F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59726" y="774700"/>
            <a:ext cx="25241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07689D7-43C5-4715-8EFC-7085D22D0317}"/>
              </a:ext>
            </a:extLst>
          </p:cNvPr>
          <p:cNvGrpSpPr>
            <a:grpSpLocks/>
          </p:cNvGrpSpPr>
          <p:nvPr/>
        </p:nvGrpSpPr>
        <p:grpSpPr bwMode="auto">
          <a:xfrm>
            <a:off x="4518025" y="3276600"/>
            <a:ext cx="1022350" cy="769938"/>
            <a:chOff x="-2514600" y="2053528"/>
            <a:chExt cx="1023068" cy="769429"/>
          </a:xfrm>
        </p:grpSpPr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xmlns="" id="{4A7D0B87-9C5A-440A-949F-DB6D5CD15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5" name="Picture 6">
              <a:extLst>
                <a:ext uri="{FF2B5EF4-FFF2-40B4-BE49-F238E27FC236}">
                  <a16:creationId xmlns:a16="http://schemas.microsoft.com/office/drawing/2014/main" xmlns="" id="{8C12EADB-852A-4665-9899-914171866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6" name="Picture 6">
              <a:extLst>
                <a:ext uri="{FF2B5EF4-FFF2-40B4-BE49-F238E27FC236}">
                  <a16:creationId xmlns:a16="http://schemas.microsoft.com/office/drawing/2014/main" xmlns="" id="{BAB8E00C-8EC8-4100-B31D-CC4D5BFEE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6CC8FEAC-C65E-4F61-A637-4958F813BEE6}"/>
              </a:ext>
            </a:extLst>
          </p:cNvPr>
          <p:cNvSpPr/>
          <p:nvPr/>
        </p:nvSpPr>
        <p:spPr>
          <a:xfrm>
            <a:off x="4164014" y="4906963"/>
            <a:ext cx="6276975" cy="1720850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Hãy phát biểu quy tắc chính tả viết đối với c/k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3.7037E-6 C 0.00039 0.00208 -0.0026 0.00393 -0.00312 0.00671 C -0.00391 0.01435 0.00169 0.0375 0.00482 0.04537 C 0.01211 0.09537 0.01484 0.14745 0.00221 0.19745 C -0.00026 0.2074 -0.0056 0.21713 -0.00833 0.22708 C -0.00755 0.23611 -0.00755 0.24514 -0.00573 0.25416 C -0.00521 0.25648 0.00104 0.28009 0.01016 0.27245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Cartoon interior shop or supermarket Royalty Free Vector">
            <a:extLst>
              <a:ext uri="{FF2B5EF4-FFF2-40B4-BE49-F238E27FC236}">
                <a16:creationId xmlns:a16="http://schemas.microsoft.com/office/drawing/2014/main" xmlns="" id="{8080515B-510A-4A00-8D7B-B382FCF3C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52401" y="68263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xmlns="" id="{075CD5BA-B2D6-4CF7-A1F2-E1AB14A7E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F8DEC9DC-CCFB-479A-BB61-7C9D1FEE40BB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xmlns="" id="{0A70605F-7109-4C0A-8234-147C3208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-3175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BC2AA96C-5359-4760-BA41-35705AF5F808}"/>
              </a:ext>
            </a:extLst>
          </p:cNvPr>
          <p:cNvSpPr/>
          <p:nvPr/>
        </p:nvSpPr>
        <p:spPr>
          <a:xfrm>
            <a:off x="1658938" y="409575"/>
            <a:ext cx="2876550" cy="1600200"/>
          </a:xfrm>
          <a:prstGeom prst="wedgeEllipseCallout">
            <a:avLst>
              <a:gd name="adj1" fmla="val -4292"/>
              <a:gd name="adj2" fmla="val 890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xmlns="" id="{7E026265-388E-42B4-9FEC-C175F7941900}"/>
              </a:ext>
            </a:extLst>
          </p:cNvPr>
          <p:cNvSpPr/>
          <p:nvPr/>
        </p:nvSpPr>
        <p:spPr>
          <a:xfrm>
            <a:off x="5662613" y="171450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19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xmlns="" id="{F5E872E7-C45C-4DF4-90AD-FAD57C20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36078" y="4326263"/>
            <a:ext cx="2994116" cy="26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xmlns="" id="{66281220-A1DD-45CC-AC78-6E40D59B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16864" y="1252538"/>
            <a:ext cx="252412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3" name="Group 11">
            <a:extLst>
              <a:ext uri="{FF2B5EF4-FFF2-40B4-BE49-F238E27FC236}">
                <a16:creationId xmlns:a16="http://schemas.microsoft.com/office/drawing/2014/main" xmlns="" id="{636996DF-A5C9-4A60-BDAE-DA6F6A4E719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5316070"/>
            <a:ext cx="1023938" cy="769938"/>
            <a:chOff x="-2514600" y="2053528"/>
            <a:chExt cx="1023068" cy="769429"/>
          </a:xfrm>
        </p:grpSpPr>
        <p:pic>
          <p:nvPicPr>
            <p:cNvPr id="39949" name="Picture 6">
              <a:extLst>
                <a:ext uri="{FF2B5EF4-FFF2-40B4-BE49-F238E27FC236}">
                  <a16:creationId xmlns:a16="http://schemas.microsoft.com/office/drawing/2014/main" xmlns="" id="{92158AB8-8027-4A62-BB83-C53B5DFF5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0" name="Picture 6">
              <a:extLst>
                <a:ext uri="{FF2B5EF4-FFF2-40B4-BE49-F238E27FC236}">
                  <a16:creationId xmlns:a16="http://schemas.microsoft.com/office/drawing/2014/main" xmlns="" id="{8100D942-597F-40DB-A500-8E73C17C0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1" name="Picture 6">
              <a:extLst>
                <a:ext uri="{FF2B5EF4-FFF2-40B4-BE49-F238E27FC236}">
                  <a16:creationId xmlns:a16="http://schemas.microsoft.com/office/drawing/2014/main" xmlns="" id="{14B06C26-3778-41F7-823E-C09E12C16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4BE953F-DD86-4FE5-9655-6B99A63D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6" y="3011489"/>
            <a:ext cx="8874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03CCF3-E3CF-4164-B6CA-2F487804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260476" y="2508250"/>
            <a:ext cx="27781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xmlns="" id="{1BC81E67-9AEF-4FCE-BB59-2AF516E24D5C}"/>
              </a:ext>
            </a:extLst>
          </p:cNvPr>
          <p:cNvSpPr/>
          <p:nvPr/>
        </p:nvSpPr>
        <p:spPr>
          <a:xfrm>
            <a:off x="2297111" y="666749"/>
            <a:ext cx="6227766" cy="1600200"/>
          </a:xfrm>
          <a:prstGeom prst="wedgeRoundRectCallout">
            <a:avLst>
              <a:gd name="adj1" fmla="val -38977"/>
              <a:gd name="adj2" fmla="val 8061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Đứng trước i/e/ê viết là gh và ngh</a:t>
            </a:r>
          </a:p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Đứng trước các âm còn lại viết là g và 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452537D0-56DA-43B5-99FA-1E771DBFCDB6}"/>
              </a:ext>
            </a:extLst>
          </p:cNvPr>
          <p:cNvSpPr/>
          <p:nvPr/>
        </p:nvSpPr>
        <p:spPr>
          <a:xfrm>
            <a:off x="3616326" y="4984753"/>
            <a:ext cx="6402388" cy="1768475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quy tắc chính tả viết đối với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gh/g; ng/ngh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C 0.00989 0.01458 -0.00222 -0.00463 0.00612 0.01389 C 0.01145 0.02592 0.01067 0.01759 0.01367 0.03101 C 0.01471 0.03541 0.01484 0.0412 0.01627 0.04537 C 0.01627 0.0456 0.02565 0.06689 0.0276 0.07083 C 0.02903 0.07384 0.0289 0.07893 0.0302 0.08264 C 0.03216 0.08796 0.03906 0.09606 0.04153 0.09953 C 0.04648 0.10717 0.05182 0.11435 0.05664 0.12245 C 0.06393 0.13402 0.06927 0.14976 0.07812 0.15625 C 0.08112 0.16273 0.08398 0.16967 0.08697 0.17615 C 0.08802 0.17847 0.08958 0.17939 0.09088 0.18171 C 0.09322 0.18773 0.09466 0.19606 0.097 0.20185 C 0.09804 0.20439 0.09973 0.20532 0.10078 0.20787 C 0.11367 0.23402 0.10377 0.21759 0.1121 0.23055 C 0.11848 0.25115 0.11744 0.28912 0.11744 0.31365 " pathEditMode="relative" rAng="0" ptsTypes="AAAAAAAAAAAAAAA">
                                      <p:cBhvr>
                                        <p:cTn id="6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xmlns="" id="{9D13D646-80F0-4723-84C2-13EDC20C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B35123-A92A-414C-B91E-CBF071E4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2057400" y="34290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CDE8EF3C-6E50-403A-86CA-B7DE511B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7638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9814CC7B-5F2C-4C14-A327-0A3CA201384A}"/>
              </a:ext>
            </a:extLst>
          </p:cNvPr>
          <p:cNvSpPr/>
          <p:nvPr/>
        </p:nvSpPr>
        <p:spPr>
          <a:xfrm>
            <a:off x="7115175" y="619126"/>
            <a:ext cx="3384550" cy="1819275"/>
          </a:xfrm>
          <a:prstGeom prst="wedgeEllipseCallout">
            <a:avLst>
              <a:gd name="adj1" fmla="val -30361"/>
              <a:gd name="adj2" fmla="val 7654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PEPPA,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xmlns="" id="{A922A6B6-D084-4FF4-8CD4-9BAAA07BA4F9}"/>
              </a:ext>
            </a:extLst>
          </p:cNvPr>
          <p:cNvSpPr/>
          <p:nvPr/>
        </p:nvSpPr>
        <p:spPr>
          <a:xfrm>
            <a:off x="1746250" y="619126"/>
            <a:ext cx="4122738" cy="1819275"/>
          </a:xfrm>
          <a:prstGeom prst="wedgeEllipseCallout">
            <a:avLst>
              <a:gd name="adj1" fmla="val 8417"/>
              <a:gd name="adj2" fmla="val 1041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pic>
        <p:nvPicPr>
          <p:cNvPr id="1026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xmlns="" id="{824940EB-97B8-4BD5-B6FB-3B70173F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4352440" y="4232721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2">
            <a:extLst>
              <a:ext uri="{FF2B5EF4-FFF2-40B4-BE49-F238E27FC236}">
                <a16:creationId xmlns:a16="http://schemas.microsoft.com/office/drawing/2014/main" xmlns="" id="{9D234D2E-0581-4FB6-A8FF-80E3EADC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950596"/>
            <a:ext cx="8890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0" name="Group 21">
            <a:extLst>
              <a:ext uri="{FF2B5EF4-FFF2-40B4-BE49-F238E27FC236}">
                <a16:creationId xmlns:a16="http://schemas.microsoft.com/office/drawing/2014/main" xmlns="" id="{DBE7EF34-6A16-484B-9665-201EB5A70C58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142929"/>
            <a:ext cx="1022350" cy="768350"/>
            <a:chOff x="-2514600" y="2053528"/>
            <a:chExt cx="1023068" cy="769429"/>
          </a:xfrm>
        </p:grpSpPr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xmlns="" id="{126B129D-7FE6-4970-871F-1C64C445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3" name="Picture 6">
              <a:extLst>
                <a:ext uri="{FF2B5EF4-FFF2-40B4-BE49-F238E27FC236}">
                  <a16:creationId xmlns:a16="http://schemas.microsoft.com/office/drawing/2014/main" xmlns="" id="{5923AE41-AD6A-4F42-935B-013FBF07A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4" name="Picture 6">
              <a:extLst>
                <a:ext uri="{FF2B5EF4-FFF2-40B4-BE49-F238E27FC236}">
                  <a16:creationId xmlns:a16="http://schemas.microsoft.com/office/drawing/2014/main" xmlns="" id="{CEE5EA3B-008A-42A8-8655-AE526106B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xmlns="" id="{FF1E1D3B-FA57-415E-9218-DC9D29B0B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xmlns="" id="{AC194B6F-2982-4DFD-BB28-0979A161F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01D0757-37EC-48DF-848D-A10F6A5059B1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00AE0F70-EB41-445A-8270-47B03CC83A1C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 err="1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2000" dirty="0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2000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F4859D-12DE-493D-93B4-2374F1B41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9" t="30416" r="21667" b="13519"/>
          <a:stretch/>
        </p:blipFill>
        <p:spPr>
          <a:xfrm>
            <a:off x="958850" y="698500"/>
            <a:ext cx="10274300" cy="6159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A0920F-F71C-449B-B433-828BC517EC07}"/>
              </a:ext>
            </a:extLst>
          </p:cNvPr>
          <p:cNvSpPr/>
          <p:nvPr/>
        </p:nvSpPr>
        <p:spPr>
          <a:xfrm>
            <a:off x="6375399" y="137950"/>
            <a:ext cx="4323787" cy="560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-27737"/>
              <a:gd name="adj2" fmla="val 76165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7C13837C-18B6-42F6-A73F-8A33AEFF6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59" y="2378644"/>
            <a:ext cx="2440869" cy="43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474</TotalTime>
  <Words>435</Words>
  <Application>Microsoft Office PowerPoint</Application>
  <PresentationFormat>Custom</PresentationFormat>
  <Paragraphs>131</Paragraphs>
  <Slides>26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包图主题2</vt:lpstr>
      <vt:lpstr>PowerPoint Presentation</vt:lpstr>
      <vt:lpstr>HEO PEPPA ĐI MUA SẮM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GIANG</cp:lastModifiedBy>
  <cp:revision>76</cp:revision>
  <dcterms:created xsi:type="dcterms:W3CDTF">2017-08-18T03:02:00Z</dcterms:created>
  <dcterms:modified xsi:type="dcterms:W3CDTF">2021-09-24T17:10:32Z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